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5" r:id="rId10"/>
    <p:sldId id="266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41F77-33FC-4F7C-BFE8-E4C801348B5E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07D36-46D9-4E7B-9351-D4FB4CA9FD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07D36-46D9-4E7B-9351-D4FB4CA9FD2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07D36-46D9-4E7B-9351-D4FB4CA9FD2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07D36-46D9-4E7B-9351-D4FB4CA9FD2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07D36-46D9-4E7B-9351-D4FB4CA9FD2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07D36-46D9-4E7B-9351-D4FB4CA9FD2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07D36-46D9-4E7B-9351-D4FB4CA9FD2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07D36-46D9-4E7B-9351-D4FB4CA9FD2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07D36-46D9-4E7B-9351-D4FB4CA9FD2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07D36-46D9-4E7B-9351-D4FB4CA9FD2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07D36-46D9-4E7B-9351-D4FB4CA9FD2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07D36-46D9-4E7B-9351-D4FB4CA9FD2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07D36-46D9-4E7B-9351-D4FB4CA9FD2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77DF9-7283-423A-89FC-B5D9A841DE02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462A-E446-42B0-B9D7-CB21D92702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77DF9-7283-423A-89FC-B5D9A841DE02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462A-E446-42B0-B9D7-CB21D92702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77DF9-7283-423A-89FC-B5D9A841DE02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462A-E446-42B0-B9D7-CB21D92702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77DF9-7283-423A-89FC-B5D9A841DE02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462A-E446-42B0-B9D7-CB21D92702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77DF9-7283-423A-89FC-B5D9A841DE02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462A-E446-42B0-B9D7-CB21D92702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77DF9-7283-423A-89FC-B5D9A841DE02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462A-E446-42B0-B9D7-CB21D92702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77DF9-7283-423A-89FC-B5D9A841DE02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462A-E446-42B0-B9D7-CB21D92702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77DF9-7283-423A-89FC-B5D9A841DE02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462A-E446-42B0-B9D7-CB21D92702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77DF9-7283-423A-89FC-B5D9A841DE02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462A-E446-42B0-B9D7-CB21D92702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77DF9-7283-423A-89FC-B5D9A841DE02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462A-E446-42B0-B9D7-CB21D92702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77DF9-7283-423A-89FC-B5D9A841DE02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462A-E446-42B0-B9D7-CB21D92702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77DF9-7283-423A-89FC-B5D9A841DE02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2462A-E446-42B0-B9D7-CB21D92702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6629400" y="1"/>
            <a:ext cx="2514600" cy="685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999FF"/>
                </a:solidFill>
                <a:effectLst/>
                <a:uLnTx/>
                <a:uFillTx/>
                <a:latin typeface="Early Tickertape" pitchFamily="2" charset="0"/>
                <a:ea typeface="+mj-ea"/>
                <a:cs typeface="+mj-cs"/>
              </a:rPr>
              <a:t>Revin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99FF"/>
                </a:solidFill>
                <a:effectLst/>
                <a:uLnTx/>
                <a:uFillTx/>
                <a:latin typeface="Early Tickertape" pitchFamily="2" charset="0"/>
                <a:ea typeface="+mj-ea"/>
                <a:cs typeface="+mj-cs"/>
              </a:rPr>
              <a:t>’ in ‘11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quizlet.com/user/nanaPJ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hannonpickard.com/" TargetMode="External"/><Relationship Id="rId4" Type="http://schemas.openxmlformats.org/officeDocument/2006/relationships/hyperlink" Target="http://www.puzzlemaker.com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mgww.org/" TargetMode="External"/><Relationship Id="rId13" Type="http://schemas.openxmlformats.org/officeDocument/2006/relationships/hyperlink" Target="http://www.quizlet.com/" TargetMode="External"/><Relationship Id="rId3" Type="http://schemas.openxmlformats.org/officeDocument/2006/relationships/hyperlink" Target="http://www.arkeconed.org/" TargetMode="External"/><Relationship Id="rId7" Type="http://schemas.openxmlformats.org/officeDocument/2006/relationships/hyperlink" Target="http://www.teachingeconomics.org/" TargetMode="External"/><Relationship Id="rId12" Type="http://schemas.openxmlformats.org/officeDocument/2006/relationships/hyperlink" Target="../ECONOMICS/SCARCITY%20and%20the%20BEARS%20family.pp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consumerjungle.org/games" TargetMode="External"/><Relationship Id="rId11" Type="http://schemas.openxmlformats.org/officeDocument/2006/relationships/hyperlink" Target="http://www.google.com.au/advanced_search" TargetMode="External"/><Relationship Id="rId5" Type="http://schemas.openxmlformats.org/officeDocument/2006/relationships/hyperlink" Target="http://federalreserveeducation.org/" TargetMode="External"/><Relationship Id="rId15" Type="http://schemas.openxmlformats.org/officeDocument/2006/relationships/hyperlink" Target="http://fefe.arizona.edu/" TargetMode="External"/><Relationship Id="rId10" Type="http://schemas.openxmlformats.org/officeDocument/2006/relationships/hyperlink" Target="http://cob.jmu.edu/econed/High.htm" TargetMode="External"/><Relationship Id="rId4" Type="http://schemas.openxmlformats.org/officeDocument/2006/relationships/hyperlink" Target="http://www.stlouisfed.org/" TargetMode="External"/><Relationship Id="rId9" Type="http://schemas.openxmlformats.org/officeDocument/2006/relationships/hyperlink" Target="http://www.findingdulcinea.com/guides/Education/High-School-Economics.pg_00.html" TargetMode="External"/><Relationship Id="rId14" Type="http://schemas.openxmlformats.org/officeDocument/2006/relationships/hyperlink" Target="http://hsfpp.nefe.org/home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rkansased.org/educators/curriculum/frameworks.html#Socia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../ECONOMICS/GLOSSARY%20FOR%20ECONOMICS.doc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a/mtree.k12.ar.us/ServiceLogin?service=CPanel&amp;passive=1209600&amp;continue=https://www.google.com/a/cpanel/mtree.k12.ar.us/Dashboard&amp;followup=https://www.google.com/a/cpanel/mtree.k12.ar.us/Dashboard" TargetMode="External"/><Relationship Id="rId3" Type="http://schemas.openxmlformats.org/officeDocument/2006/relationships/hyperlink" Target="https://bts.stlouisfed.org/econ_ed/online_learning/index.php?page=learning_modules" TargetMode="External"/><Relationship Id="rId7" Type="http://schemas.openxmlformats.org/officeDocument/2006/relationships/hyperlink" Target="http://www.smgww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au/advanced_search" TargetMode="External"/><Relationship Id="rId5" Type="http://schemas.openxmlformats.org/officeDocument/2006/relationships/hyperlink" Target="http://stosselintheclassroom.org/" TargetMode="External"/><Relationship Id="rId4" Type="http://schemas.openxmlformats.org/officeDocument/2006/relationships/hyperlink" Target="http://hsfpp.nefe.org/" TargetMode="External"/><Relationship Id="rId9" Type="http://schemas.openxmlformats.org/officeDocument/2006/relationships/hyperlink" Target="http://fefe.arizona.ed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Teaching Economics in the Business Classroom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Pattie Lovins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Marked Tree School District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lovinsp@mtree.k12.ar.us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Plan – Review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Multiple Choice quizzes</a:t>
            </a:r>
          </a:p>
          <a:p>
            <a:r>
              <a:rPr lang="en-US" dirty="0" err="1" smtClean="0">
                <a:hlinkClick r:id="rId3"/>
              </a:rPr>
              <a:t>Quizlet</a:t>
            </a:r>
            <a:endParaRPr lang="en-US" dirty="0" smtClean="0"/>
          </a:p>
          <a:p>
            <a:r>
              <a:rPr lang="en-US" dirty="0" smtClean="0"/>
              <a:t>Jeopardy</a:t>
            </a:r>
          </a:p>
          <a:p>
            <a:r>
              <a:rPr lang="en-US" dirty="0" smtClean="0">
                <a:hlinkClick r:id="rId4"/>
              </a:rPr>
              <a:t>Puzzles</a:t>
            </a:r>
            <a:endParaRPr lang="en-US" dirty="0" smtClean="0"/>
          </a:p>
          <a:p>
            <a:r>
              <a:rPr lang="en-US" dirty="0" smtClean="0"/>
              <a:t>Word Wall</a:t>
            </a:r>
          </a:p>
          <a:p>
            <a:r>
              <a:rPr lang="en-US" dirty="0" smtClean="0"/>
              <a:t>Flash cards</a:t>
            </a:r>
          </a:p>
          <a:p>
            <a:r>
              <a:rPr lang="en-US" dirty="0" smtClean="0">
                <a:hlinkClick r:id="rId5"/>
              </a:rPr>
              <a:t>Dr. Know-It-All</a:t>
            </a:r>
            <a:endParaRPr lang="en-US" dirty="0" smtClean="0"/>
          </a:p>
          <a:p>
            <a:r>
              <a:rPr lang="en-US" dirty="0" smtClean="0"/>
              <a:t>???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Resources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524000"/>
            <a:ext cx="8382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hlinkClick r:id="rId3"/>
              </a:rPr>
              <a:t>http://www.arkeconed.org/</a:t>
            </a:r>
            <a:endParaRPr lang="en-US" dirty="0" smtClean="0"/>
          </a:p>
          <a:p>
            <a:r>
              <a:rPr lang="en-US" u="sng" dirty="0" smtClean="0">
                <a:hlinkClick r:id="rId4"/>
              </a:rPr>
              <a:t>http://www.stlouisfed.org/</a:t>
            </a:r>
            <a:endParaRPr lang="en-US" dirty="0" smtClean="0"/>
          </a:p>
          <a:p>
            <a:r>
              <a:rPr lang="en-US" u="sng" dirty="0" smtClean="0">
                <a:hlinkClick r:id="rId5"/>
              </a:rPr>
              <a:t>http://federalreserveeducation.org/</a:t>
            </a:r>
            <a:endParaRPr lang="en-US" dirty="0" smtClean="0"/>
          </a:p>
          <a:p>
            <a:r>
              <a:rPr lang="en-US" u="sng" dirty="0" smtClean="0">
                <a:hlinkClick r:id="rId6"/>
              </a:rPr>
              <a:t>http://www.consumerjungle.org/games</a:t>
            </a:r>
            <a:endParaRPr lang="en-US" dirty="0" smtClean="0"/>
          </a:p>
          <a:p>
            <a:r>
              <a:rPr lang="en-US" u="sng" dirty="0" smtClean="0">
                <a:hlinkClick r:id="rId7"/>
              </a:rPr>
              <a:t>http://www.teachingeconomics.org/</a:t>
            </a:r>
            <a:endParaRPr lang="en-US" dirty="0" smtClean="0"/>
          </a:p>
          <a:p>
            <a:r>
              <a:rPr lang="en-US" u="sng" dirty="0" smtClean="0">
                <a:hlinkClick r:id="rId8"/>
              </a:rPr>
              <a:t>http://www.smgww.org/</a:t>
            </a:r>
            <a:endParaRPr lang="en-US" dirty="0" smtClean="0"/>
          </a:p>
          <a:p>
            <a:r>
              <a:rPr lang="en-US" u="sng" dirty="0" smtClean="0">
                <a:hlinkClick r:id="rId9"/>
              </a:rPr>
              <a:t>http://www.findingdulcinea.com/guides/Education/High-School-Economics.pg_00.html</a:t>
            </a:r>
            <a:endParaRPr lang="en-US" dirty="0" smtClean="0"/>
          </a:p>
          <a:p>
            <a:r>
              <a:rPr lang="en-US" u="sng" dirty="0" smtClean="0">
                <a:hlinkClick r:id="rId10"/>
              </a:rPr>
              <a:t>http://cob.jmu.edu/econed/High.htm</a:t>
            </a:r>
            <a:endParaRPr lang="en-US" dirty="0" smtClean="0"/>
          </a:p>
          <a:p>
            <a:r>
              <a:rPr lang="en-US" u="sng" dirty="0" smtClean="0">
                <a:hlinkClick r:id="rId11"/>
              </a:rPr>
              <a:t>http://www.google.com.au/advanced_search</a:t>
            </a:r>
            <a:r>
              <a:rPr lang="en-US" dirty="0" smtClean="0"/>
              <a:t>        </a:t>
            </a:r>
            <a:r>
              <a:rPr lang="en-US" dirty="0" smtClean="0">
                <a:hlinkClick r:id="rId12" action="ppaction://hlinkpres?slideindex=1&amp;slidetitle="/>
              </a:rPr>
              <a:t>Scarcity &amp; the Bear Family</a:t>
            </a:r>
            <a:endParaRPr lang="en-US" dirty="0" smtClean="0"/>
          </a:p>
          <a:p>
            <a:r>
              <a:rPr lang="en-US" u="sng" dirty="0" smtClean="0">
                <a:hlinkClick r:id="rId13"/>
              </a:rPr>
              <a:t>http://www.quizlet.com</a:t>
            </a:r>
            <a:endParaRPr lang="en-US" u="sng" dirty="0" smtClean="0"/>
          </a:p>
          <a:p>
            <a:r>
              <a:rPr lang="en-US" dirty="0" smtClean="0">
                <a:hlinkClick r:id="rId14"/>
              </a:rPr>
              <a:t>http://hsfpp.nefe.org/home/</a:t>
            </a:r>
            <a:endParaRPr lang="en-US" dirty="0" smtClean="0"/>
          </a:p>
          <a:p>
            <a:r>
              <a:rPr lang="en-US" dirty="0" smtClean="0">
                <a:hlinkClick r:id="rId15"/>
              </a:rPr>
              <a:t>http://FEFE.arizona.edu</a:t>
            </a:r>
            <a:r>
              <a:rPr lang="en-US" dirty="0" smtClean="0"/>
              <a:t> </a:t>
            </a:r>
          </a:p>
          <a:p>
            <a:endParaRPr lang="en-US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Teaching Economics in the Business Classroom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Pattie Lovins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Marked Tree School District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lovinsp@mtree.k12.ar.us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143000"/>
            <a:ext cx="7924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Stay-at-home Mom</a:t>
            </a:r>
          </a:p>
          <a:p>
            <a:r>
              <a:rPr lang="en-US" dirty="0" smtClean="0"/>
              <a:t>Bachelor’s degree</a:t>
            </a:r>
          </a:p>
          <a:p>
            <a:pPr lvl="1"/>
            <a:r>
              <a:rPr lang="en-US" dirty="0" smtClean="0"/>
              <a:t>Business Education</a:t>
            </a:r>
          </a:p>
          <a:p>
            <a:pPr lvl="1"/>
            <a:r>
              <a:rPr lang="en-US" dirty="0" smtClean="0"/>
              <a:t>Arkansas State University, Jonesboro / 1996 - 2000</a:t>
            </a:r>
          </a:p>
          <a:p>
            <a:r>
              <a:rPr lang="en-US" dirty="0" smtClean="0"/>
              <a:t>Business teacher</a:t>
            </a:r>
          </a:p>
          <a:p>
            <a:pPr lvl="1"/>
            <a:r>
              <a:rPr lang="en-US" dirty="0" err="1" smtClean="0"/>
              <a:t>Rivercrest</a:t>
            </a:r>
            <a:r>
              <a:rPr lang="en-US" dirty="0" smtClean="0"/>
              <a:t> High School / 2000 - 2008</a:t>
            </a:r>
          </a:p>
          <a:p>
            <a:pPr lvl="1"/>
            <a:r>
              <a:rPr lang="en-US" dirty="0" smtClean="0"/>
              <a:t>Marked Tree High School / 2008 – Present</a:t>
            </a:r>
          </a:p>
          <a:p>
            <a:pPr lvl="2"/>
            <a:r>
              <a:rPr lang="en-US" dirty="0" smtClean="0"/>
              <a:t>Keyboarding</a:t>
            </a:r>
          </a:p>
          <a:p>
            <a:pPr lvl="2"/>
            <a:r>
              <a:rPr lang="en-US" dirty="0" smtClean="0"/>
              <a:t>CBA</a:t>
            </a:r>
          </a:p>
          <a:p>
            <a:pPr lvl="2"/>
            <a:r>
              <a:rPr lang="en-US" dirty="0" smtClean="0"/>
              <a:t>Digital Communications I-IV</a:t>
            </a:r>
          </a:p>
          <a:p>
            <a:pPr lvl="2"/>
            <a:r>
              <a:rPr lang="en-US" dirty="0" smtClean="0"/>
              <a:t>Economics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-347822" y="-134872"/>
            <a:ext cx="9491822" cy="6992872"/>
            <a:chOff x="-347822" y="-134872"/>
            <a:chExt cx="9491822" cy="6992872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 descr="ready to go june 21 2011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19362" y="0"/>
              <a:ext cx="4105275" cy="68580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 rot="20182141">
              <a:off x="-347822" y="-134872"/>
              <a:ext cx="307719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600" dirty="0" err="1" smtClean="0">
                  <a:solidFill>
                    <a:schemeClr val="bg1"/>
                  </a:solidFill>
                  <a:latin typeface="Fiolex Girls" pitchFamily="34" charset="0"/>
                </a:rPr>
                <a:t>Addy</a:t>
              </a:r>
              <a:endParaRPr lang="en-US" sz="9600" dirty="0">
                <a:solidFill>
                  <a:schemeClr val="bg1"/>
                </a:solidFill>
                <a:latin typeface="Fiolex Girls" pitchFamily="34" charset="0"/>
              </a:endParaRPr>
            </a:p>
          </p:txBody>
        </p:sp>
        <p:pic>
          <p:nvPicPr>
            <p:cNvPr id="10" name="Picture 9" descr="Addy and Nana.jpg"/>
            <p:cNvPicPr>
              <a:picLocks noChangeAspect="1"/>
            </p:cNvPicPr>
            <p:nvPr/>
          </p:nvPicPr>
          <p:blipFill>
            <a:blip r:embed="rId4" cstate="print"/>
            <a:srcRect l="37037" t="18593"/>
            <a:stretch>
              <a:fillRect/>
            </a:stretch>
          </p:blipFill>
          <p:spPr>
            <a:xfrm rot="1181744">
              <a:off x="7752785" y="5059940"/>
              <a:ext cx="876300" cy="1392283"/>
            </a:xfrm>
            <a:prstGeom prst="rect">
              <a:avLst/>
            </a:prstGeom>
          </p:spPr>
        </p:pic>
        <p:pic>
          <p:nvPicPr>
            <p:cNvPr id="11" name="Picture 10" descr="Addy and Rambo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269983">
              <a:off x="6579600" y="472320"/>
              <a:ext cx="2386850" cy="1790138"/>
            </a:xfrm>
            <a:prstGeom prst="rect">
              <a:avLst/>
            </a:prstGeom>
          </p:spPr>
        </p:pic>
        <p:pic>
          <p:nvPicPr>
            <p:cNvPr id="12" name="Picture 11" descr="Addy excited.jpg"/>
            <p:cNvPicPr>
              <a:picLocks noChangeAspect="1"/>
            </p:cNvPicPr>
            <p:nvPr/>
          </p:nvPicPr>
          <p:blipFill>
            <a:blip r:embed="rId6" cstate="print"/>
            <a:srcRect t="34375"/>
            <a:stretch>
              <a:fillRect/>
            </a:stretch>
          </p:blipFill>
          <p:spPr>
            <a:xfrm rot="1694208">
              <a:off x="498890" y="1956008"/>
              <a:ext cx="1632363" cy="1789540"/>
            </a:xfrm>
            <a:prstGeom prst="rect">
              <a:avLst/>
            </a:prstGeom>
          </p:spPr>
        </p:pic>
        <p:pic>
          <p:nvPicPr>
            <p:cNvPr id="13" name="Picture 12" descr="Addy.jpg"/>
            <p:cNvPicPr>
              <a:picLocks noChangeAspect="1"/>
            </p:cNvPicPr>
            <p:nvPr/>
          </p:nvPicPr>
          <p:blipFill>
            <a:blip r:embed="rId7" cstate="print"/>
            <a:srcRect l="25000" r="18333" b="15197"/>
            <a:stretch>
              <a:fillRect/>
            </a:stretch>
          </p:blipFill>
          <p:spPr>
            <a:xfrm rot="20181368">
              <a:off x="242323" y="4652716"/>
              <a:ext cx="1948754" cy="1745759"/>
            </a:xfrm>
            <a:prstGeom prst="rect">
              <a:avLst/>
            </a:prstGeom>
          </p:spPr>
        </p:pic>
        <p:pic>
          <p:nvPicPr>
            <p:cNvPr id="14" name="Picture 13" descr="Addy and Papa.jpg"/>
            <p:cNvPicPr>
              <a:picLocks noChangeAspect="1"/>
            </p:cNvPicPr>
            <p:nvPr/>
          </p:nvPicPr>
          <p:blipFill>
            <a:blip r:embed="rId8" cstate="print"/>
            <a:srcRect l="14532" t="11111" r="6650" b="34444"/>
            <a:stretch>
              <a:fillRect/>
            </a:stretch>
          </p:blipFill>
          <p:spPr>
            <a:xfrm rot="20160078">
              <a:off x="7296287" y="3457765"/>
              <a:ext cx="970072" cy="118833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Frameworks/glossary</a:t>
            </a:r>
          </a:p>
          <a:p>
            <a:r>
              <a:rPr lang="en-US" dirty="0" smtClean="0"/>
              <a:t>Pacing guide</a:t>
            </a:r>
          </a:p>
          <a:p>
            <a:r>
              <a:rPr lang="en-US" dirty="0" smtClean="0"/>
              <a:t>Syllabus/First-day handout</a:t>
            </a:r>
          </a:p>
          <a:p>
            <a:r>
              <a:rPr lang="en-US" dirty="0" smtClean="0"/>
              <a:t>Lesson plans</a:t>
            </a:r>
          </a:p>
          <a:p>
            <a:pPr lvl="1"/>
            <a:r>
              <a:rPr lang="en-US" dirty="0" smtClean="0"/>
              <a:t>activities, review strategies</a:t>
            </a:r>
          </a:p>
          <a:p>
            <a:r>
              <a:rPr lang="en-US" dirty="0" smtClean="0"/>
              <a:t>Online resources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Frameworks/Glossary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8229600" cy="8382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hlinkClick r:id="rId3"/>
              </a:rPr>
              <a:t>http://arkansased.org/educators/curriculum/frameworks.html#Social</a:t>
            </a:r>
            <a:endParaRPr lang="en-US" sz="2000" dirty="0" smtClean="0"/>
          </a:p>
          <a:p>
            <a:r>
              <a:rPr lang="en-US" sz="2000" dirty="0" smtClean="0">
                <a:hlinkClick r:id="rId4" action="ppaction://hlinkfile"/>
              </a:rPr>
              <a:t>Glossary</a:t>
            </a:r>
            <a:endParaRPr lang="en-US" sz="2000" dirty="0"/>
          </a:p>
        </p:txBody>
      </p:sp>
      <p:pic>
        <p:nvPicPr>
          <p:cNvPr id="4" name="Picture 3" descr="frameworks cov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0" y="2057400"/>
            <a:ext cx="5757862" cy="4450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Pacing Guide</a:t>
            </a:r>
            <a:endParaRPr lang="en-US" dirty="0"/>
          </a:p>
        </p:txBody>
      </p:sp>
      <p:pic>
        <p:nvPicPr>
          <p:cNvPr id="5" name="Content Placeholder 4" descr="pacing guid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914400"/>
            <a:ext cx="8228504" cy="5638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Pacing Guide</a:t>
            </a:r>
            <a:endParaRPr lang="en-US" dirty="0"/>
          </a:p>
        </p:txBody>
      </p:sp>
      <p:pic>
        <p:nvPicPr>
          <p:cNvPr id="6" name="Picture 5" descr="pacing guide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800" y="914400"/>
            <a:ext cx="7924800" cy="5771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Syllabus/First-day Handout</a:t>
            </a: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 l="37222" t="25778" r="33333" b="19111"/>
          <a:stretch>
            <a:fillRect/>
          </a:stretch>
        </p:blipFill>
        <p:spPr bwMode="auto">
          <a:xfrm>
            <a:off x="2819400" y="1371600"/>
            <a:ext cx="4343400" cy="5080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438400" y="1447800"/>
            <a:ext cx="4648200" cy="50292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Plans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47800" y="1524000"/>
            <a:ext cx="7162800" cy="2667000"/>
          </a:xfrm>
        </p:spPr>
        <p:txBody>
          <a:bodyPr/>
          <a:lstStyle/>
          <a:p>
            <a:r>
              <a:rPr lang="en-US" dirty="0" smtClean="0"/>
              <a:t>Activities</a:t>
            </a:r>
          </a:p>
          <a:p>
            <a:r>
              <a:rPr lang="en-US" dirty="0" smtClean="0"/>
              <a:t>Review strategies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Plan -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Economics workshop activities</a:t>
            </a:r>
          </a:p>
          <a:p>
            <a:r>
              <a:rPr lang="en-US" dirty="0" smtClean="0">
                <a:hlinkClick r:id="rId3"/>
              </a:rPr>
              <a:t>Econ Ed Online modules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NEFE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John </a:t>
            </a:r>
            <a:r>
              <a:rPr lang="en-US" dirty="0" err="1" smtClean="0">
                <a:hlinkClick r:id="rId5"/>
              </a:rPr>
              <a:t>Stossel</a:t>
            </a:r>
            <a:r>
              <a:rPr lang="en-US" dirty="0" smtClean="0">
                <a:hlinkClick r:id="rId5"/>
              </a:rPr>
              <a:t> videos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Google Advanced Search </a:t>
            </a:r>
            <a:r>
              <a:rPr lang="en-US" dirty="0" err="1" smtClean="0">
                <a:hlinkClick r:id="rId6"/>
              </a:rPr>
              <a:t>powerpoints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Stock Market Game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Current Events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Family Economics &amp; Financial Education (FEFE)</a:t>
            </a:r>
            <a:endParaRPr lang="en-US" dirty="0" smtClean="0"/>
          </a:p>
          <a:p>
            <a:r>
              <a:rPr lang="en-US" dirty="0" smtClean="0"/>
              <a:t>???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209</Words>
  <Application>Microsoft Office PowerPoint</Application>
  <PresentationFormat>On-screen Show (4:3)</PresentationFormat>
  <Paragraphs>80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Teaching Economics in the Business Classroom</vt:lpstr>
      <vt:lpstr>Slide 2</vt:lpstr>
      <vt:lpstr>General Overview</vt:lpstr>
      <vt:lpstr>Frameworks/Glossary</vt:lpstr>
      <vt:lpstr>Pacing Guide</vt:lpstr>
      <vt:lpstr>Pacing Guide</vt:lpstr>
      <vt:lpstr>Syllabus/First-day Handout</vt:lpstr>
      <vt:lpstr>Lesson Plans</vt:lpstr>
      <vt:lpstr>Lesson Plan - Activities</vt:lpstr>
      <vt:lpstr>Lesson Plan – Review Strategies</vt:lpstr>
      <vt:lpstr>Online Resources</vt:lpstr>
      <vt:lpstr>Teaching Economics in the Business Classroom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Lovins</dc:creator>
  <cp:lastModifiedBy>Lovins</cp:lastModifiedBy>
  <cp:revision>53</cp:revision>
  <dcterms:created xsi:type="dcterms:W3CDTF">2011-07-06T19:19:01Z</dcterms:created>
  <dcterms:modified xsi:type="dcterms:W3CDTF">2011-07-26T23:45:22Z</dcterms:modified>
</cp:coreProperties>
</file>